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0" r:id="rId3"/>
    <p:sldId id="258" r:id="rId4"/>
    <p:sldId id="260" r:id="rId5"/>
    <p:sldId id="261" r:id="rId6"/>
    <p:sldId id="262" r:id="rId7"/>
    <p:sldId id="277" r:id="rId8"/>
    <p:sldId id="279" r:id="rId9"/>
    <p:sldId id="263" r:id="rId10"/>
    <p:sldId id="264" r:id="rId11"/>
    <p:sldId id="265" r:id="rId12"/>
    <p:sldId id="266" r:id="rId13"/>
    <p:sldId id="267" r:id="rId14"/>
    <p:sldId id="259" r:id="rId15"/>
    <p:sldId id="269" r:id="rId16"/>
    <p:sldId id="271" r:id="rId17"/>
    <p:sldId id="273" r:id="rId18"/>
    <p:sldId id="274" r:id="rId19"/>
    <p:sldId id="270" r:id="rId20"/>
    <p:sldId id="275" r:id="rId21"/>
    <p:sldId id="268" r:id="rId22"/>
    <p:sldId id="276" r:id="rId23"/>
  </p:sldIdLst>
  <p:sldSz cx="18288000" cy="10287000"/>
  <p:notesSz cx="6858000" cy="9144000"/>
  <p:embeddedFontLst>
    <p:embeddedFont>
      <p:font typeface="Helios" panose="020B0604020202020204" charset="0"/>
      <p:regular r:id="rId24"/>
    </p:embeddedFont>
    <p:embeddedFont>
      <p:font typeface="Helios Bold" panose="020B0604020202020204" charset="0"/>
      <p:regular r:id="rId25"/>
    </p:embeddedFont>
    <p:embeddedFont>
      <p:font typeface="Klein Bold" panose="020B0604020202020204" charset="0"/>
      <p:regular r:id="rId26"/>
    </p:embeddedFont>
    <p:embeddedFont>
      <p:font typeface="Lucida Sans Unicode" panose="020B0602030504020204" pitchFamily="34" charset="0"/>
      <p:regular r:id="rId27"/>
    </p:embeddedFont>
    <p:embeddedFont>
      <p:font typeface="Wingdings 3" panose="05040102010807070707" pitchFamily="18" charset="2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9144000" y="1332287"/>
            <a:ext cx="9144000" cy="6199564"/>
            <a:chOff x="0" y="0"/>
            <a:chExt cx="12192000" cy="8266085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2192000" cy="730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39"/>
                </a:lnSpc>
              </a:pPr>
              <a:r>
                <a:rPr lang="en-US" sz="7199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Skin Cancer Classification using Vision Transformers</a:t>
              </a:r>
            </a:p>
            <a:p>
              <a:pPr algn="l">
                <a:lnSpc>
                  <a:spcPts val="8639"/>
                </a:lnSpc>
              </a:pPr>
              <a:endParaRPr lang="en-US" sz="7199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558483"/>
              <a:ext cx="11829830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144000" y="6484408"/>
            <a:ext cx="9829558" cy="170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0"/>
              </a:lnSpc>
            </a:pPr>
            <a:r>
              <a:rPr lang="en-US" sz="2443" b="1" dirty="0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Project Guide : Dr. E. Sudheer Kumar</a:t>
            </a:r>
          </a:p>
          <a:p>
            <a:pPr algn="l">
              <a:lnSpc>
                <a:spcPts val="3420"/>
              </a:lnSpc>
            </a:pPr>
            <a:endParaRPr lang="en-US" sz="2443" b="1" dirty="0">
              <a:solidFill>
                <a:srgbClr val="2A2E3A"/>
              </a:solidFill>
              <a:latin typeface="Helios Bold"/>
              <a:ea typeface="Helios Bold"/>
              <a:cs typeface="Helios Bold"/>
              <a:sym typeface="Helios Bold"/>
            </a:endParaRPr>
          </a:p>
          <a:p>
            <a:pPr algn="l">
              <a:lnSpc>
                <a:spcPts val="3420"/>
              </a:lnSpc>
            </a:pPr>
            <a:r>
              <a:rPr lang="en-US" sz="2443" b="1" dirty="0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Presented by : Manav Garg-21BAI1045</a:t>
            </a:r>
          </a:p>
          <a:p>
            <a:pPr algn="l">
              <a:lnSpc>
                <a:spcPts val="3420"/>
              </a:lnSpc>
            </a:pPr>
            <a:r>
              <a:rPr lang="en-US" sz="2443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                             </a:t>
            </a:r>
          </a:p>
        </p:txBody>
      </p:sp>
      <p:pic>
        <p:nvPicPr>
          <p:cNvPr id="13" name="Picture 12" descr="A black and white logo">
            <a:extLst>
              <a:ext uri="{FF2B5EF4-FFF2-40B4-BE49-F238E27FC236}">
                <a16:creationId xmlns:a16="http://schemas.microsoft.com/office/drawing/2014/main" id="{08B7DC6E-B04B-FB9E-EB87-BAB987F59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5300"/>
            <a:ext cx="6004163" cy="19525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9BF819-FD4F-08A6-ADC4-052F2AE1A167}"/>
              </a:ext>
            </a:extLst>
          </p:cNvPr>
          <p:cNvSpPr txBox="1"/>
          <p:nvPr/>
        </p:nvSpPr>
        <p:spPr>
          <a:xfrm>
            <a:off x="5135661" y="1271508"/>
            <a:ext cx="1371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4F4F4"/>
                </a:solidFill>
                <a:latin typeface="Helios"/>
                <a:ea typeface="Helios"/>
                <a:cs typeface="Helios"/>
                <a:sym typeface="Helios"/>
              </a:rPr>
              <a:t>CHENNAI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94578-C3D4-CF5B-5490-93B453725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65F6AA7-E642-0391-1F04-0E083FD33937}"/>
              </a:ext>
            </a:extLst>
          </p:cNvPr>
          <p:cNvSpPr/>
          <p:nvPr/>
        </p:nvSpPr>
        <p:spPr>
          <a:xfrm>
            <a:off x="0" y="-1475434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B37365F-79BE-C3D1-D5E6-AFEE15D85CA3}"/>
              </a:ext>
            </a:extLst>
          </p:cNvPr>
          <p:cNvGrpSpPr/>
          <p:nvPr/>
        </p:nvGrpSpPr>
        <p:grpSpPr>
          <a:xfrm>
            <a:off x="0" y="0"/>
            <a:ext cx="18288000" cy="2133273"/>
            <a:chOff x="0" y="0"/>
            <a:chExt cx="24384000" cy="2844364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B78C9345-4AC3-7927-6B78-EB21C1424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46489" b="45734"/>
            <a:stretch>
              <a:fillRect/>
            </a:stretch>
          </p:blipFill>
          <p:spPr>
            <a:xfrm>
              <a:off x="0" y="0"/>
              <a:ext cx="24384000" cy="2844364"/>
            </a:xfrm>
            <a:prstGeom prst="rect">
              <a:avLst/>
            </a:prstGeom>
          </p:spPr>
        </p:pic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A5D219FA-FD70-D51E-6BC7-DA26EC041207}"/>
              </a:ext>
            </a:extLst>
          </p:cNvPr>
          <p:cNvSpPr txBox="1"/>
          <p:nvPr/>
        </p:nvSpPr>
        <p:spPr>
          <a:xfrm>
            <a:off x="737514" y="674426"/>
            <a:ext cx="14959685" cy="1144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 dirty="0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Data Collection and Preparation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A621DC-CE8A-5B1F-CCA0-BCE878480DCD}"/>
              </a:ext>
            </a:extLst>
          </p:cNvPr>
          <p:cNvSpPr txBox="1"/>
          <p:nvPr/>
        </p:nvSpPr>
        <p:spPr>
          <a:xfrm>
            <a:off x="737514" y="2807699"/>
            <a:ext cx="16331286" cy="4842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The dataset used in this study consists of 1,800 images each of benign and malignant skin moles, sourced from the ISIC Archive.</a:t>
            </a:r>
          </a:p>
          <a:p>
            <a:pPr marL="109728" marR="0" lvl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These images were resized to a uniform 224x224 pixels and normalized. The dataset was split into training and test sets, with 80% for training and 20% for testing.</a:t>
            </a:r>
          </a:p>
        </p:txBody>
      </p:sp>
    </p:spTree>
    <p:extLst>
      <p:ext uri="{BB962C8B-B14F-4D97-AF65-F5344CB8AC3E}">
        <p14:creationId xmlns:p14="http://schemas.microsoft.com/office/powerpoint/2010/main" val="344746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BE895-00D9-5DFB-63C8-94BF7173C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4A4C301-1D74-07C3-9BC3-5C34A9C28FC1}"/>
              </a:ext>
            </a:extLst>
          </p:cNvPr>
          <p:cNvSpPr/>
          <p:nvPr/>
        </p:nvSpPr>
        <p:spPr>
          <a:xfrm>
            <a:off x="0" y="-1475434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3C15B73-0702-4FE7-E434-577CFAD973E3}"/>
              </a:ext>
            </a:extLst>
          </p:cNvPr>
          <p:cNvGrpSpPr/>
          <p:nvPr/>
        </p:nvGrpSpPr>
        <p:grpSpPr>
          <a:xfrm>
            <a:off x="0" y="0"/>
            <a:ext cx="18288000" cy="2133273"/>
            <a:chOff x="0" y="0"/>
            <a:chExt cx="24384000" cy="2844364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52A11EBA-A2B5-3591-ECA3-EBACF8DC9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46489" b="45734"/>
            <a:stretch>
              <a:fillRect/>
            </a:stretch>
          </p:blipFill>
          <p:spPr>
            <a:xfrm>
              <a:off x="0" y="0"/>
              <a:ext cx="24384000" cy="2844364"/>
            </a:xfrm>
            <a:prstGeom prst="rect">
              <a:avLst/>
            </a:prstGeom>
          </p:spPr>
        </p:pic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BD178195-D74A-DD6F-6BA0-20E314DB19F5}"/>
              </a:ext>
            </a:extLst>
          </p:cNvPr>
          <p:cNvSpPr txBox="1"/>
          <p:nvPr/>
        </p:nvSpPr>
        <p:spPr>
          <a:xfrm>
            <a:off x="737514" y="674426"/>
            <a:ext cx="14959685" cy="1144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 dirty="0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Data Augmentation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67DCD7C-614E-E8A4-2C48-8B8642FA9EBB}"/>
              </a:ext>
            </a:extLst>
          </p:cNvPr>
          <p:cNvSpPr txBox="1"/>
          <p:nvPr/>
        </p:nvSpPr>
        <p:spPr>
          <a:xfrm>
            <a:off x="737514" y="2807699"/>
            <a:ext cx="16331286" cy="5745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Data augmentation was applied to increase the diversity of the training dataset and improve the model’s generalization.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 Techniques included random horizontal flipping, rotation, color jittering, resized cropping, affine transformations, and perspective transformations. 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This augmented dataset reduced dependency on large data volumes and helped prevent model overfitting.</a:t>
            </a:r>
          </a:p>
        </p:txBody>
      </p:sp>
    </p:spTree>
    <p:extLst>
      <p:ext uri="{BB962C8B-B14F-4D97-AF65-F5344CB8AC3E}">
        <p14:creationId xmlns:p14="http://schemas.microsoft.com/office/powerpoint/2010/main" val="4025908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7C10B-18E5-721A-4DBA-C31CB86B6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7120CA-20D4-57E4-12CD-8D267903D95B}"/>
              </a:ext>
            </a:extLst>
          </p:cNvPr>
          <p:cNvSpPr/>
          <p:nvPr/>
        </p:nvSpPr>
        <p:spPr>
          <a:xfrm>
            <a:off x="0" y="-1475434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AA97340-EA70-ED8B-4DC9-6A517BC67A2D}"/>
              </a:ext>
            </a:extLst>
          </p:cNvPr>
          <p:cNvGrpSpPr/>
          <p:nvPr/>
        </p:nvGrpSpPr>
        <p:grpSpPr>
          <a:xfrm>
            <a:off x="0" y="0"/>
            <a:ext cx="18288000" cy="2133273"/>
            <a:chOff x="0" y="0"/>
            <a:chExt cx="24384000" cy="2844364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BCCC76FE-EA9E-ED9C-9655-E99693533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46489" b="45734"/>
            <a:stretch>
              <a:fillRect/>
            </a:stretch>
          </p:blipFill>
          <p:spPr>
            <a:xfrm>
              <a:off x="0" y="0"/>
              <a:ext cx="24384000" cy="2844364"/>
            </a:xfrm>
            <a:prstGeom prst="rect">
              <a:avLst/>
            </a:prstGeom>
          </p:spPr>
        </p:pic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65174478-B39D-E4B1-9D92-FB4B0078C84E}"/>
              </a:ext>
            </a:extLst>
          </p:cNvPr>
          <p:cNvSpPr txBox="1"/>
          <p:nvPr/>
        </p:nvSpPr>
        <p:spPr>
          <a:xfrm>
            <a:off x="737514" y="674426"/>
            <a:ext cx="14959685" cy="1144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 dirty="0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Model Selection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E238A63-825D-D484-4415-EE958BB50FC1}"/>
              </a:ext>
            </a:extLst>
          </p:cNvPr>
          <p:cNvSpPr txBox="1"/>
          <p:nvPr/>
        </p:nvSpPr>
        <p:spPr>
          <a:xfrm>
            <a:off x="737514" y="2807699"/>
            <a:ext cx="16331286" cy="4411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Vision Transformers (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ViTs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) were chosen over traditional Convolutional Neural Networks (CNNs) for this study due to their capacity for capturing global context in images. 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Two variations were used: a Base Vision Transformer and a Deep Vision Transformer, each with specific configurations tailored for skin cancer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951611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C9950-586A-35A0-4624-9D1EC51E9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851E92-2150-9A01-D312-0FFA6E30186C}"/>
              </a:ext>
            </a:extLst>
          </p:cNvPr>
          <p:cNvSpPr/>
          <p:nvPr/>
        </p:nvSpPr>
        <p:spPr>
          <a:xfrm>
            <a:off x="0" y="-1475434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792549A-2ACC-C6D3-D743-FD6A3B59CDF3}"/>
              </a:ext>
            </a:extLst>
          </p:cNvPr>
          <p:cNvGrpSpPr/>
          <p:nvPr/>
        </p:nvGrpSpPr>
        <p:grpSpPr>
          <a:xfrm>
            <a:off x="0" y="0"/>
            <a:ext cx="18288000" cy="2133273"/>
            <a:chOff x="0" y="0"/>
            <a:chExt cx="24384000" cy="2844364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A0D95258-DCFB-D8EA-CD3C-165F2514D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46489" b="45734"/>
            <a:stretch>
              <a:fillRect/>
            </a:stretch>
          </p:blipFill>
          <p:spPr>
            <a:xfrm>
              <a:off x="0" y="0"/>
              <a:ext cx="24384000" cy="2844364"/>
            </a:xfrm>
            <a:prstGeom prst="rect">
              <a:avLst/>
            </a:prstGeom>
          </p:spPr>
        </p:pic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D5F9A1FC-822E-D01D-D4E1-C8E0DA5A03FB}"/>
              </a:ext>
            </a:extLst>
          </p:cNvPr>
          <p:cNvSpPr txBox="1"/>
          <p:nvPr/>
        </p:nvSpPr>
        <p:spPr>
          <a:xfrm>
            <a:off x="737514" y="674426"/>
            <a:ext cx="14959685" cy="1144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 dirty="0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Interpretation of Results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A090345-0E4F-51B9-E495-DD1889D29D52}"/>
              </a:ext>
            </a:extLst>
          </p:cNvPr>
          <p:cNvSpPr txBox="1"/>
          <p:nvPr/>
        </p:nvSpPr>
        <p:spPr>
          <a:xfrm>
            <a:off x="737514" y="2807699"/>
            <a:ext cx="16331286" cy="6360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The Base Vision Transformer achieved high accuracy with data augmentation, highlighting the importance of diverse training data. 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However, some misclassifications indicated that the model struggled with similar-looking benign and malignant lesions. 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This suggests that additional refinements are needed to enhance feature robustness for better discrimination between these classes</a:t>
            </a:r>
          </a:p>
        </p:txBody>
      </p:sp>
    </p:spTree>
    <p:extLst>
      <p:ext uri="{BB962C8B-B14F-4D97-AF65-F5344CB8AC3E}">
        <p14:creationId xmlns:p14="http://schemas.microsoft.com/office/powerpoint/2010/main" val="776675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F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304949"/>
            <a:ext cx="17259300" cy="9467256"/>
            <a:chOff x="0" y="-47625"/>
            <a:chExt cx="4545659" cy="2493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4350" y="485775"/>
            <a:ext cx="6537039" cy="9286429"/>
            <a:chOff x="0" y="0"/>
            <a:chExt cx="1721689" cy="24458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1689" cy="2445808"/>
            </a:xfrm>
            <a:custGeom>
              <a:avLst/>
              <a:gdLst/>
              <a:ahLst/>
              <a:cxnLst/>
              <a:rect l="l" t="t" r="r" b="b"/>
              <a:pathLst>
                <a:path w="1721689" h="2445808">
                  <a:moveTo>
                    <a:pt x="0" y="0"/>
                  </a:moveTo>
                  <a:lnTo>
                    <a:pt x="1721689" y="0"/>
                  </a:lnTo>
                  <a:lnTo>
                    <a:pt x="172168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D6E3F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21689" cy="2483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95400" y="3953110"/>
            <a:ext cx="5676900" cy="2380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4"/>
              </a:lnSpc>
            </a:pPr>
            <a:r>
              <a:rPr lang="en-US" sz="8800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Accuracy Graphs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9527EBA7-5FF3-4AF3-AA42-9C8B2405C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72699" y="3953110"/>
            <a:ext cx="10479641" cy="360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8A5EE-9BD1-F7CC-41A8-AA336E70539E}"/>
              </a:ext>
            </a:extLst>
          </p:cNvPr>
          <p:cNvSpPr txBox="1"/>
          <p:nvPr/>
        </p:nvSpPr>
        <p:spPr>
          <a:xfrm>
            <a:off x="7315200" y="1562100"/>
            <a:ext cx="1021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For </a:t>
            </a:r>
            <a:r>
              <a:rPr lang="en-US" sz="3800" b="1" dirty="0"/>
              <a:t>Augmented Data</a:t>
            </a:r>
            <a:r>
              <a:rPr lang="en-US" sz="3800" dirty="0"/>
              <a:t>, the training accuracy graphs for both Base Vision Transformer (Fig. 1) and Deep Vision Transformer (Fig. 2) are as follows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EAD5C-9B54-9EFE-1C3E-7D5DF81A543C}"/>
              </a:ext>
            </a:extLst>
          </p:cNvPr>
          <p:cNvSpPr txBox="1"/>
          <p:nvPr/>
        </p:nvSpPr>
        <p:spPr>
          <a:xfrm>
            <a:off x="8763000" y="7684805"/>
            <a:ext cx="15811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(Fig. 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9AF7D-6AA4-1FDE-AE52-8D3E9CA19DC2}"/>
              </a:ext>
            </a:extLst>
          </p:cNvPr>
          <p:cNvSpPr txBox="1"/>
          <p:nvPr/>
        </p:nvSpPr>
        <p:spPr>
          <a:xfrm>
            <a:off x="14706600" y="7760157"/>
            <a:ext cx="15811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(Fig. 2)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F9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F9F8B7-C77B-9A91-C8AB-0E4E35BA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61EE57A-F849-CA30-44B2-547613B8BD76}"/>
              </a:ext>
            </a:extLst>
          </p:cNvPr>
          <p:cNvGrpSpPr/>
          <p:nvPr/>
        </p:nvGrpSpPr>
        <p:grpSpPr>
          <a:xfrm>
            <a:off x="514350" y="304949"/>
            <a:ext cx="17259300" cy="9467256"/>
            <a:chOff x="0" y="-47625"/>
            <a:chExt cx="4545659" cy="24934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B0D75A8-FC25-FE3C-413C-53561620E64E}"/>
                </a:ext>
              </a:extLst>
            </p:cNvPr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F2884E0-82EC-5358-E6B1-EC9B7081C725}"/>
                </a:ext>
              </a:extLst>
            </p:cNvPr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4DBF838-8F2B-E2EB-C656-CE0621A5B9F4}"/>
              </a:ext>
            </a:extLst>
          </p:cNvPr>
          <p:cNvGrpSpPr/>
          <p:nvPr/>
        </p:nvGrpSpPr>
        <p:grpSpPr>
          <a:xfrm>
            <a:off x="514350" y="485775"/>
            <a:ext cx="6537039" cy="9286429"/>
            <a:chOff x="0" y="0"/>
            <a:chExt cx="1721689" cy="244580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CDEF564-58EA-4D4B-AC9A-88D01D8A8A90}"/>
                </a:ext>
              </a:extLst>
            </p:cNvPr>
            <p:cNvSpPr/>
            <p:nvPr/>
          </p:nvSpPr>
          <p:spPr>
            <a:xfrm>
              <a:off x="0" y="0"/>
              <a:ext cx="1721689" cy="2445808"/>
            </a:xfrm>
            <a:custGeom>
              <a:avLst/>
              <a:gdLst/>
              <a:ahLst/>
              <a:cxnLst/>
              <a:rect l="l" t="t" r="r" b="b"/>
              <a:pathLst>
                <a:path w="1721689" h="2445808">
                  <a:moveTo>
                    <a:pt x="0" y="0"/>
                  </a:moveTo>
                  <a:lnTo>
                    <a:pt x="1721689" y="0"/>
                  </a:lnTo>
                  <a:lnTo>
                    <a:pt x="172168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D6E3F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CEF2A8A-5229-2127-4C4A-D82650F7D54A}"/>
                </a:ext>
              </a:extLst>
            </p:cNvPr>
            <p:cNvSpPr txBox="1"/>
            <p:nvPr/>
          </p:nvSpPr>
          <p:spPr>
            <a:xfrm>
              <a:off x="0" y="-38100"/>
              <a:ext cx="1721689" cy="2483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A3EA4086-3DF5-5F10-748D-61721F8E2FB0}"/>
              </a:ext>
            </a:extLst>
          </p:cNvPr>
          <p:cNvSpPr txBox="1"/>
          <p:nvPr/>
        </p:nvSpPr>
        <p:spPr>
          <a:xfrm>
            <a:off x="1295400" y="3953110"/>
            <a:ext cx="5676900" cy="2380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4"/>
              </a:lnSpc>
            </a:pPr>
            <a:r>
              <a:rPr lang="en-US" sz="8800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Accuracy Graphs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7B828B33-65AE-73B4-45DB-AAC00F91B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90441" y="3953110"/>
            <a:ext cx="10244156" cy="360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DF31CA-24DE-7CB8-8257-C24FE023C5A3}"/>
              </a:ext>
            </a:extLst>
          </p:cNvPr>
          <p:cNvSpPr txBox="1"/>
          <p:nvPr/>
        </p:nvSpPr>
        <p:spPr>
          <a:xfrm>
            <a:off x="7315200" y="1562100"/>
            <a:ext cx="1021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For </a:t>
            </a:r>
            <a:r>
              <a:rPr lang="en-US" sz="3800" b="1" dirty="0"/>
              <a:t>Non - Augmented Data</a:t>
            </a:r>
            <a:r>
              <a:rPr lang="en-US" sz="3800" dirty="0"/>
              <a:t>, the training accuracy graphs for both Base Vision Transformer (Fig. 1) and Deep Vision Transformer (Fig. 2) are as follows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9D20A-E8D1-6350-B071-9C3C9B06CF90}"/>
              </a:ext>
            </a:extLst>
          </p:cNvPr>
          <p:cNvSpPr txBox="1"/>
          <p:nvPr/>
        </p:nvSpPr>
        <p:spPr>
          <a:xfrm>
            <a:off x="8763000" y="7684805"/>
            <a:ext cx="15811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(Fig. 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867F68-67E0-8509-591A-B5F12574D49E}"/>
              </a:ext>
            </a:extLst>
          </p:cNvPr>
          <p:cNvSpPr txBox="1"/>
          <p:nvPr/>
        </p:nvSpPr>
        <p:spPr>
          <a:xfrm>
            <a:off x="14706600" y="7760157"/>
            <a:ext cx="15811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(Fig. 2)</a:t>
            </a:r>
          </a:p>
        </p:txBody>
      </p:sp>
    </p:spTree>
    <p:extLst>
      <p:ext uri="{BB962C8B-B14F-4D97-AF65-F5344CB8AC3E}">
        <p14:creationId xmlns:p14="http://schemas.microsoft.com/office/powerpoint/2010/main" val="3635476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F9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0283E6-E5CE-2148-F493-ECBF4D2CC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925EEA-BE22-8C52-C436-5F5A145BA569}"/>
              </a:ext>
            </a:extLst>
          </p:cNvPr>
          <p:cNvGrpSpPr/>
          <p:nvPr/>
        </p:nvGrpSpPr>
        <p:grpSpPr>
          <a:xfrm>
            <a:off x="514350" y="304949"/>
            <a:ext cx="17259300" cy="9467256"/>
            <a:chOff x="0" y="-47625"/>
            <a:chExt cx="4545659" cy="24934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24FB5F0-7781-2496-2F4C-891145D7B44B}"/>
                </a:ext>
              </a:extLst>
            </p:cNvPr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4CA6D59-27A1-EA4C-2DAF-3344D6A0679C}"/>
                </a:ext>
              </a:extLst>
            </p:cNvPr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50B89A8-539E-99B2-FCD8-C0851DE055AA}"/>
              </a:ext>
            </a:extLst>
          </p:cNvPr>
          <p:cNvGrpSpPr/>
          <p:nvPr/>
        </p:nvGrpSpPr>
        <p:grpSpPr>
          <a:xfrm>
            <a:off x="514350" y="485775"/>
            <a:ext cx="6537039" cy="9286429"/>
            <a:chOff x="0" y="0"/>
            <a:chExt cx="1721689" cy="244580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08C8BCD-2319-48BB-976E-17B7F9F4287E}"/>
                </a:ext>
              </a:extLst>
            </p:cNvPr>
            <p:cNvSpPr/>
            <p:nvPr/>
          </p:nvSpPr>
          <p:spPr>
            <a:xfrm>
              <a:off x="0" y="0"/>
              <a:ext cx="1721689" cy="2445808"/>
            </a:xfrm>
            <a:custGeom>
              <a:avLst/>
              <a:gdLst/>
              <a:ahLst/>
              <a:cxnLst/>
              <a:rect l="l" t="t" r="r" b="b"/>
              <a:pathLst>
                <a:path w="1721689" h="2445808">
                  <a:moveTo>
                    <a:pt x="0" y="0"/>
                  </a:moveTo>
                  <a:lnTo>
                    <a:pt x="1721689" y="0"/>
                  </a:lnTo>
                  <a:lnTo>
                    <a:pt x="172168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D6E3F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C7CFDC9-AA41-7FF8-B132-C47B0B820D5F}"/>
                </a:ext>
              </a:extLst>
            </p:cNvPr>
            <p:cNvSpPr txBox="1"/>
            <p:nvPr/>
          </p:nvSpPr>
          <p:spPr>
            <a:xfrm>
              <a:off x="0" y="-38100"/>
              <a:ext cx="1721689" cy="2483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3F39FC3-7CC1-8C88-2D88-3273524FCE4F}"/>
              </a:ext>
            </a:extLst>
          </p:cNvPr>
          <p:cNvSpPr txBox="1"/>
          <p:nvPr/>
        </p:nvSpPr>
        <p:spPr>
          <a:xfrm>
            <a:off x="1295400" y="3953110"/>
            <a:ext cx="5676900" cy="2350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4"/>
              </a:lnSpc>
            </a:pPr>
            <a:r>
              <a:rPr lang="en-US" sz="8000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Confusion</a:t>
            </a:r>
          </a:p>
          <a:p>
            <a:pPr algn="l">
              <a:lnSpc>
                <a:spcPts val="9094"/>
              </a:lnSpc>
            </a:pPr>
            <a:r>
              <a:rPr lang="en-US" sz="8000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Matrices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895B6B9A-9367-A533-08AF-641034CEC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02552" y="3953110"/>
            <a:ext cx="9819934" cy="360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9FE5D9-FF00-150B-9A6A-3A6720495B28}"/>
              </a:ext>
            </a:extLst>
          </p:cNvPr>
          <p:cNvSpPr txBox="1"/>
          <p:nvPr/>
        </p:nvSpPr>
        <p:spPr>
          <a:xfrm>
            <a:off x="7315200" y="1562100"/>
            <a:ext cx="1021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For </a:t>
            </a:r>
            <a:r>
              <a:rPr lang="en-US" sz="3800" b="1" dirty="0"/>
              <a:t>Augmented Data</a:t>
            </a:r>
            <a:r>
              <a:rPr lang="en-US" sz="3800" dirty="0"/>
              <a:t>, the confusion matrices for both Base Vision Transformer (Fig. 1) and Deep Vision Transformer (Fig. 2) are as follows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635851-CF97-A049-8519-BD6E7F6AA13F}"/>
              </a:ext>
            </a:extLst>
          </p:cNvPr>
          <p:cNvSpPr txBox="1"/>
          <p:nvPr/>
        </p:nvSpPr>
        <p:spPr>
          <a:xfrm>
            <a:off x="8763000" y="7684805"/>
            <a:ext cx="15811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(Fig. 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FD3EA-0D21-6FA8-7DFB-A5B2A68C37FB}"/>
              </a:ext>
            </a:extLst>
          </p:cNvPr>
          <p:cNvSpPr txBox="1"/>
          <p:nvPr/>
        </p:nvSpPr>
        <p:spPr>
          <a:xfrm>
            <a:off x="14706600" y="7760157"/>
            <a:ext cx="15811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(Fig. 2)</a:t>
            </a:r>
          </a:p>
        </p:txBody>
      </p:sp>
    </p:spTree>
    <p:extLst>
      <p:ext uri="{BB962C8B-B14F-4D97-AF65-F5344CB8AC3E}">
        <p14:creationId xmlns:p14="http://schemas.microsoft.com/office/powerpoint/2010/main" val="2401790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F9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00FEC8-EC6E-B900-F241-B2EEE20FF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E8BB13B-EF74-0889-96BB-293C0A994CFC}"/>
              </a:ext>
            </a:extLst>
          </p:cNvPr>
          <p:cNvGrpSpPr/>
          <p:nvPr/>
        </p:nvGrpSpPr>
        <p:grpSpPr>
          <a:xfrm>
            <a:off x="514350" y="304949"/>
            <a:ext cx="17259300" cy="9467256"/>
            <a:chOff x="0" y="-47625"/>
            <a:chExt cx="4545659" cy="24934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426B743-B2C4-24BE-B5E8-2A01FF9617D4}"/>
                </a:ext>
              </a:extLst>
            </p:cNvPr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D861378-446F-9C97-C4AF-F4AB290E38CB}"/>
                </a:ext>
              </a:extLst>
            </p:cNvPr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78F4D7E-FA89-76AC-56A7-9DB15F149E79}"/>
              </a:ext>
            </a:extLst>
          </p:cNvPr>
          <p:cNvGrpSpPr/>
          <p:nvPr/>
        </p:nvGrpSpPr>
        <p:grpSpPr>
          <a:xfrm>
            <a:off x="514350" y="485775"/>
            <a:ext cx="6537039" cy="9286429"/>
            <a:chOff x="0" y="0"/>
            <a:chExt cx="1721689" cy="244580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C6920F2-B9AA-4590-46DD-ED5262E6982F}"/>
                </a:ext>
              </a:extLst>
            </p:cNvPr>
            <p:cNvSpPr/>
            <p:nvPr/>
          </p:nvSpPr>
          <p:spPr>
            <a:xfrm>
              <a:off x="0" y="0"/>
              <a:ext cx="1721689" cy="2445808"/>
            </a:xfrm>
            <a:custGeom>
              <a:avLst/>
              <a:gdLst/>
              <a:ahLst/>
              <a:cxnLst/>
              <a:rect l="l" t="t" r="r" b="b"/>
              <a:pathLst>
                <a:path w="1721689" h="2445808">
                  <a:moveTo>
                    <a:pt x="0" y="0"/>
                  </a:moveTo>
                  <a:lnTo>
                    <a:pt x="1721689" y="0"/>
                  </a:lnTo>
                  <a:lnTo>
                    <a:pt x="172168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D6E3F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11EFA80-A462-1CBA-EAF0-012D069EC48C}"/>
                </a:ext>
              </a:extLst>
            </p:cNvPr>
            <p:cNvSpPr txBox="1"/>
            <p:nvPr/>
          </p:nvSpPr>
          <p:spPr>
            <a:xfrm>
              <a:off x="0" y="-38100"/>
              <a:ext cx="1721689" cy="2483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C822241-521E-5B0A-CADD-FA8B59C678B4}"/>
              </a:ext>
            </a:extLst>
          </p:cNvPr>
          <p:cNvSpPr txBox="1"/>
          <p:nvPr/>
        </p:nvSpPr>
        <p:spPr>
          <a:xfrm>
            <a:off x="1295400" y="3953110"/>
            <a:ext cx="5676900" cy="2350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4"/>
              </a:lnSpc>
            </a:pPr>
            <a:r>
              <a:rPr lang="en-US" sz="8000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Confusion</a:t>
            </a:r>
          </a:p>
          <a:p>
            <a:pPr algn="l">
              <a:lnSpc>
                <a:spcPts val="9094"/>
              </a:lnSpc>
            </a:pPr>
            <a:r>
              <a:rPr lang="en-US" sz="8000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Matrices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2E1B885D-A5F2-CAAB-DC98-0CC60FC47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02552" y="3997072"/>
            <a:ext cx="9819934" cy="351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38E605-E825-049E-DD19-37F9419B5FC5}"/>
              </a:ext>
            </a:extLst>
          </p:cNvPr>
          <p:cNvSpPr txBox="1"/>
          <p:nvPr/>
        </p:nvSpPr>
        <p:spPr>
          <a:xfrm>
            <a:off x="7315200" y="1562100"/>
            <a:ext cx="10210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For </a:t>
            </a:r>
            <a:r>
              <a:rPr lang="en-US" sz="3800" b="1" dirty="0"/>
              <a:t>Non - Augmented Data</a:t>
            </a:r>
            <a:r>
              <a:rPr lang="en-US" sz="3800" dirty="0"/>
              <a:t>, the confusion matrices for both Base Vision Transformer (Fig. 1) and Deep Vision Transformer (Fig. 2) are as follows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2CD8A2-6C1F-A9C9-1BC4-4EC313DB73AF}"/>
              </a:ext>
            </a:extLst>
          </p:cNvPr>
          <p:cNvSpPr txBox="1"/>
          <p:nvPr/>
        </p:nvSpPr>
        <p:spPr>
          <a:xfrm>
            <a:off x="8763000" y="7684805"/>
            <a:ext cx="15811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(Fig. 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BEA59A-DFF6-D854-E990-90352E00EC55}"/>
              </a:ext>
            </a:extLst>
          </p:cNvPr>
          <p:cNvSpPr txBox="1"/>
          <p:nvPr/>
        </p:nvSpPr>
        <p:spPr>
          <a:xfrm>
            <a:off x="14706600" y="7760157"/>
            <a:ext cx="15811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(Fig. 2)</a:t>
            </a:r>
          </a:p>
        </p:txBody>
      </p:sp>
    </p:spTree>
    <p:extLst>
      <p:ext uri="{BB962C8B-B14F-4D97-AF65-F5344CB8AC3E}">
        <p14:creationId xmlns:p14="http://schemas.microsoft.com/office/powerpoint/2010/main" val="3094668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F9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C33993-CDCF-E0BA-783A-CB04D1C3C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630F675-835E-C712-AA70-3CAEBACE8680}"/>
              </a:ext>
            </a:extLst>
          </p:cNvPr>
          <p:cNvGrpSpPr/>
          <p:nvPr/>
        </p:nvGrpSpPr>
        <p:grpSpPr>
          <a:xfrm>
            <a:off x="514350" y="304949"/>
            <a:ext cx="17259300" cy="9467256"/>
            <a:chOff x="0" y="-47625"/>
            <a:chExt cx="4545659" cy="24934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861DE9B-8429-DA3A-110D-D75B7BA32F96}"/>
                </a:ext>
              </a:extLst>
            </p:cNvPr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EA4CD44-73A0-1495-2590-E7CAB25AE708}"/>
                </a:ext>
              </a:extLst>
            </p:cNvPr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8EA0D43-6E9B-640A-6DEB-1B2DE031D9DE}"/>
              </a:ext>
            </a:extLst>
          </p:cNvPr>
          <p:cNvGrpSpPr/>
          <p:nvPr/>
        </p:nvGrpSpPr>
        <p:grpSpPr>
          <a:xfrm>
            <a:off x="514350" y="485775"/>
            <a:ext cx="7258050" cy="9286429"/>
            <a:chOff x="0" y="0"/>
            <a:chExt cx="1721689" cy="244580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ABD6E41-7E4B-8064-E9BE-8F73563C6ADC}"/>
                </a:ext>
              </a:extLst>
            </p:cNvPr>
            <p:cNvSpPr/>
            <p:nvPr/>
          </p:nvSpPr>
          <p:spPr>
            <a:xfrm>
              <a:off x="0" y="0"/>
              <a:ext cx="1721689" cy="2445808"/>
            </a:xfrm>
            <a:custGeom>
              <a:avLst/>
              <a:gdLst/>
              <a:ahLst/>
              <a:cxnLst/>
              <a:rect l="l" t="t" r="r" b="b"/>
              <a:pathLst>
                <a:path w="1721689" h="2445808">
                  <a:moveTo>
                    <a:pt x="0" y="0"/>
                  </a:moveTo>
                  <a:lnTo>
                    <a:pt x="1721689" y="0"/>
                  </a:lnTo>
                  <a:lnTo>
                    <a:pt x="172168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D6E3F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EDCD10B-BFF3-6DBC-212C-77C577BDDBC1}"/>
                </a:ext>
              </a:extLst>
            </p:cNvPr>
            <p:cNvSpPr txBox="1"/>
            <p:nvPr/>
          </p:nvSpPr>
          <p:spPr>
            <a:xfrm>
              <a:off x="0" y="-38100"/>
              <a:ext cx="1721689" cy="2483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A15D00B1-284E-A01E-9A84-7D427065B72B}"/>
              </a:ext>
            </a:extLst>
          </p:cNvPr>
          <p:cNvSpPr txBox="1"/>
          <p:nvPr/>
        </p:nvSpPr>
        <p:spPr>
          <a:xfrm>
            <a:off x="1295400" y="1041592"/>
            <a:ext cx="5676900" cy="1106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4"/>
              </a:lnSpc>
            </a:pPr>
            <a:r>
              <a:rPr lang="en-US" sz="6000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Interpretation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3CE16D1F-354B-F8FA-FE78-FDF8D58D7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6291" y="2095500"/>
            <a:ext cx="8933467" cy="5090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407A30-6C22-EABC-41C9-848E3C54B19B}"/>
              </a:ext>
            </a:extLst>
          </p:cNvPr>
          <p:cNvSpPr txBox="1"/>
          <p:nvPr/>
        </p:nvSpPr>
        <p:spPr>
          <a:xfrm>
            <a:off x="1204318" y="2476500"/>
            <a:ext cx="626328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Base Vision Transformer achieved high accuracy with data augmentation, highlighting the importance of diverse training data. </a:t>
            </a:r>
          </a:p>
          <a:p>
            <a:endParaRPr lang="en-US" sz="3600" dirty="0"/>
          </a:p>
          <a:p>
            <a:r>
              <a:rPr lang="en-US" sz="3600" dirty="0"/>
              <a:t>However, some misclassifications indicated that the model struggled with similar-looking benign and malignant lesions.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F86F0-F209-E76B-4125-9C4C1B92761A}"/>
              </a:ext>
            </a:extLst>
          </p:cNvPr>
          <p:cNvSpPr txBox="1"/>
          <p:nvPr/>
        </p:nvSpPr>
        <p:spPr>
          <a:xfrm>
            <a:off x="8763000" y="7684805"/>
            <a:ext cx="8320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Misdiagnosed Images from the dataset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81529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2BCB3-1952-7182-AAD0-23D2ADF92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53FEBE-2995-417B-3713-9BFBAE1A69C1}"/>
              </a:ext>
            </a:extLst>
          </p:cNvPr>
          <p:cNvSpPr/>
          <p:nvPr/>
        </p:nvSpPr>
        <p:spPr>
          <a:xfrm>
            <a:off x="0" y="-1475434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01CC1BA-5AD4-A4C8-9821-BE763354FD7A}"/>
              </a:ext>
            </a:extLst>
          </p:cNvPr>
          <p:cNvGrpSpPr/>
          <p:nvPr/>
        </p:nvGrpSpPr>
        <p:grpSpPr>
          <a:xfrm>
            <a:off x="0" y="0"/>
            <a:ext cx="18288000" cy="2133273"/>
            <a:chOff x="0" y="0"/>
            <a:chExt cx="24384000" cy="2844364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3A846666-F74C-9CFE-4396-730604769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46489" b="45734"/>
            <a:stretch>
              <a:fillRect/>
            </a:stretch>
          </p:blipFill>
          <p:spPr>
            <a:xfrm>
              <a:off x="0" y="0"/>
              <a:ext cx="24384000" cy="2844364"/>
            </a:xfrm>
            <a:prstGeom prst="rect">
              <a:avLst/>
            </a:prstGeom>
          </p:spPr>
        </p:pic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720E56DF-98CE-53B8-3CF1-AEE75ED22986}"/>
              </a:ext>
            </a:extLst>
          </p:cNvPr>
          <p:cNvSpPr txBox="1"/>
          <p:nvPr/>
        </p:nvSpPr>
        <p:spPr>
          <a:xfrm>
            <a:off x="737514" y="674426"/>
            <a:ext cx="14959685" cy="1144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 dirty="0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Future Work - Next Steps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E554D51-EBF3-59A2-52D1-E9FD56BBEC41}"/>
              </a:ext>
            </a:extLst>
          </p:cNvPr>
          <p:cNvSpPr txBox="1"/>
          <p:nvPr/>
        </p:nvSpPr>
        <p:spPr>
          <a:xfrm>
            <a:off x="737514" y="2807699"/>
            <a:ext cx="16331286" cy="6853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Refine the model with additional training data.</a:t>
            </a:r>
            <a:b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</a:b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Experiment with further tuning and alternative configurations.</a:t>
            </a:r>
            <a:b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</a:b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Validate model on external datasets to check generalizability.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endParaRPr lang="en-US" sz="4800" dirty="0">
              <a:solidFill>
                <a:prstClr val="black"/>
              </a:solidFill>
              <a:latin typeface="Lucida Sans Unicode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r>
              <a:rPr lang="en-US" sz="4800" dirty="0">
                <a:solidFill>
                  <a:prstClr val="black"/>
                </a:solidFill>
                <a:latin typeface="Lucida Sans Unicode"/>
              </a:rPr>
              <a:t>Research and add/use more references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128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8B12B-526B-1EE1-AD55-AA80387AF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3D39C38-1F24-867D-57E1-DBAD72CB0DCD}"/>
              </a:ext>
            </a:extLst>
          </p:cNvPr>
          <p:cNvSpPr/>
          <p:nvPr/>
        </p:nvSpPr>
        <p:spPr>
          <a:xfrm>
            <a:off x="0" y="-1475434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D6F5F1A-E902-BCD8-272C-9A6EFFE2AEC2}"/>
              </a:ext>
            </a:extLst>
          </p:cNvPr>
          <p:cNvGrpSpPr/>
          <p:nvPr/>
        </p:nvGrpSpPr>
        <p:grpSpPr>
          <a:xfrm>
            <a:off x="0" y="0"/>
            <a:ext cx="18288000" cy="2133273"/>
            <a:chOff x="0" y="0"/>
            <a:chExt cx="24384000" cy="2844364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36AADA3A-53C2-B3FD-E353-00E2E0B4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46489" b="45734"/>
            <a:stretch>
              <a:fillRect/>
            </a:stretch>
          </p:blipFill>
          <p:spPr>
            <a:xfrm>
              <a:off x="0" y="0"/>
              <a:ext cx="24384000" cy="2844364"/>
            </a:xfrm>
            <a:prstGeom prst="rect">
              <a:avLst/>
            </a:prstGeom>
          </p:spPr>
        </p:pic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48DF5D7A-A0E8-A1E8-E97B-E4DC80012011}"/>
              </a:ext>
            </a:extLst>
          </p:cNvPr>
          <p:cNvSpPr txBox="1"/>
          <p:nvPr/>
        </p:nvSpPr>
        <p:spPr>
          <a:xfrm>
            <a:off x="737515" y="674426"/>
            <a:ext cx="11948156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Problem Statement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DFD23A5-6A83-304F-77FB-56FABC2AD4E1}"/>
              </a:ext>
            </a:extLst>
          </p:cNvPr>
          <p:cNvSpPr txBox="1"/>
          <p:nvPr/>
        </p:nvSpPr>
        <p:spPr>
          <a:xfrm>
            <a:off x="199826" y="2733844"/>
            <a:ext cx="8675186" cy="652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789" lvl="1" indent="-333895" algn="l">
              <a:lnSpc>
                <a:spcPts val="4330"/>
              </a:lnSpc>
              <a:spcBef>
                <a:spcPct val="0"/>
              </a:spcBef>
              <a:buFont typeface="Arial"/>
              <a:buChar char="•"/>
            </a:pPr>
            <a:r>
              <a:rPr lang="en-US" sz="3093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Skin Cancer Diagnosis requires accurate differentiation between benign (Non-Cancerous, Not Harmful) and Malignant (Cancerous, Harmful) Skin Moles.</a:t>
            </a:r>
          </a:p>
          <a:p>
            <a:pPr algn="l">
              <a:lnSpc>
                <a:spcPts val="4330"/>
              </a:lnSpc>
              <a:spcBef>
                <a:spcPct val="0"/>
              </a:spcBef>
            </a:pPr>
            <a:endParaRPr lang="en-US" sz="3093">
              <a:solidFill>
                <a:srgbClr val="000000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667789" lvl="1" indent="-333895" algn="l">
              <a:lnSpc>
                <a:spcPts val="4330"/>
              </a:lnSpc>
              <a:spcBef>
                <a:spcPct val="0"/>
              </a:spcBef>
              <a:buFont typeface="Arial"/>
              <a:buChar char="•"/>
            </a:pPr>
            <a:r>
              <a:rPr lang="en-US" sz="3093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Traditional methods may struggle to capture the full context of an image.</a:t>
            </a:r>
          </a:p>
          <a:p>
            <a:pPr algn="l">
              <a:lnSpc>
                <a:spcPts val="4330"/>
              </a:lnSpc>
              <a:spcBef>
                <a:spcPct val="0"/>
              </a:spcBef>
            </a:pPr>
            <a:endParaRPr lang="en-US" sz="3093">
              <a:solidFill>
                <a:srgbClr val="000000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667789" lvl="1" indent="-333895" algn="l">
              <a:lnSpc>
                <a:spcPts val="4330"/>
              </a:lnSpc>
              <a:spcBef>
                <a:spcPct val="0"/>
              </a:spcBef>
              <a:buFont typeface="Arial"/>
              <a:buChar char="•"/>
            </a:pPr>
            <a:r>
              <a:rPr lang="en-US" sz="3093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Vision Transformers (ViTs) process images as sequences of patches, capturing global context through self-attention.</a:t>
            </a:r>
          </a:p>
          <a:p>
            <a:pPr algn="l">
              <a:lnSpc>
                <a:spcPts val="4330"/>
              </a:lnSpc>
              <a:spcBef>
                <a:spcPct val="0"/>
              </a:spcBef>
            </a:pPr>
            <a:endParaRPr lang="en-US" sz="3093">
              <a:solidFill>
                <a:srgbClr val="000000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pic>
        <p:nvPicPr>
          <p:cNvPr id="9" name="Picture 8" descr="A white person sitting in a question mark&#10;&#10;Description automatically generated">
            <a:extLst>
              <a:ext uri="{FF2B5EF4-FFF2-40B4-BE49-F238E27FC236}">
                <a16:creationId xmlns:a16="http://schemas.microsoft.com/office/drawing/2014/main" id="{6A4FCED0-8B03-8742-61CB-3F25CBE6C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611522"/>
            <a:ext cx="6346032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94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06D77-EDA2-B2C5-5DF3-079C25495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BF07848-C844-0B5A-3EDB-5D177A3DF6DA}"/>
              </a:ext>
            </a:extLst>
          </p:cNvPr>
          <p:cNvSpPr/>
          <p:nvPr/>
        </p:nvSpPr>
        <p:spPr>
          <a:xfrm>
            <a:off x="0" y="-1475434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26331A9-14F8-FB13-DEED-FAF3E0CC10F8}"/>
              </a:ext>
            </a:extLst>
          </p:cNvPr>
          <p:cNvGrpSpPr/>
          <p:nvPr/>
        </p:nvGrpSpPr>
        <p:grpSpPr>
          <a:xfrm>
            <a:off x="0" y="0"/>
            <a:ext cx="18288000" cy="2133273"/>
            <a:chOff x="0" y="0"/>
            <a:chExt cx="24384000" cy="2844364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DF3B5A03-4ABE-FCC8-FEA9-51644F9B7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46489" b="45734"/>
            <a:stretch>
              <a:fillRect/>
            </a:stretch>
          </p:blipFill>
          <p:spPr>
            <a:xfrm>
              <a:off x="0" y="0"/>
              <a:ext cx="24384000" cy="2844364"/>
            </a:xfrm>
            <a:prstGeom prst="rect">
              <a:avLst/>
            </a:prstGeom>
          </p:spPr>
        </p:pic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E34A7AA2-91AA-6064-26BF-4C1C86FD7023}"/>
              </a:ext>
            </a:extLst>
          </p:cNvPr>
          <p:cNvSpPr txBox="1"/>
          <p:nvPr/>
        </p:nvSpPr>
        <p:spPr>
          <a:xfrm>
            <a:off x="737514" y="674426"/>
            <a:ext cx="14959685" cy="1144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 dirty="0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References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564F455-5CE3-BC5C-EDA9-8EA94ABA9682}"/>
              </a:ext>
            </a:extLst>
          </p:cNvPr>
          <p:cNvSpPr txBox="1"/>
          <p:nvPr/>
        </p:nvSpPr>
        <p:spPr>
          <a:xfrm>
            <a:off x="737514" y="2493332"/>
            <a:ext cx="16331286" cy="7119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9728" marR="0" lvl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 [1] A.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Dosovitskiy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, L. Beyer, A. Kolesnikov, D.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Weissenborn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, X. Zhai, T.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Unterthiner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, M. Dehghani, M.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Minderer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, G.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Heigold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, S.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Gelly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, J.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Uszkoreit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, and N.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Houlsby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. An image is worth 16x16 words: Transformers for image recognition at scale. 2020.</a:t>
            </a:r>
          </a:p>
          <a:p>
            <a:pPr marL="109728" marR="0" lvl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  <a:p>
            <a:pPr marL="109728" marR="0" lvl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 [2] C.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 Amy Tai, E. Janes, C. Czarnecki, and A. Wong. Double-condensing attention condenser: Leveraging attention in deep learning to detect skin cancer from skin lesion images, 2023.</a:t>
            </a:r>
          </a:p>
          <a:p>
            <a:pPr marL="109728" marR="0" lvl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  <a:p>
            <a:pPr marL="109728" marR="0" lvl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 [3] A.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Faghihi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, M.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Fathollahi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, and 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Rajabi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. Diagnosis of skin cancer using vgg16 and vgg19 based transfer learning models, 2024.</a:t>
            </a:r>
          </a:p>
          <a:p>
            <a:pPr marL="109728" marR="0" lvl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  <a:p>
            <a:pPr marL="109728" marR="0" lvl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Lucida Sans Unicode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[4] A. Hassani, S. Walton, N. Shah, A.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Abuduweili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, J. Li, and H. Shi. Escaping the big data paradigm with compact transformers, 2022.</a:t>
            </a:r>
          </a:p>
          <a:p>
            <a:pPr marL="109728" marR="0" lvl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  <a:p>
            <a:pPr marL="109728" marR="0" lvl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 [5] G. M. S. Himel, M. M. Islam, K. A. Al-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Aff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, S. I. Karim, and M. K. U.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Sikder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. Skin cancer segmentation and classification using vision transformer for automatic analysis in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dermatoscopy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-based non-invasive digital system, 2024.</a:t>
            </a:r>
          </a:p>
          <a:p>
            <a:pPr marL="109728" marR="0" lvl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  <a:p>
            <a:pPr marL="109728" marR="0" lvl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 [6] H.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Touvron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, M. Cord, M.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Douze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, F. Massa, A.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Sablayrolles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, and H.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J´egou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. Training data-efficient image transformers distillation through attention. 2021.</a:t>
            </a:r>
          </a:p>
          <a:p>
            <a:pPr marL="109728" marR="0" lvl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  <a:p>
            <a:pPr marL="109728" marR="0" lvl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 [7] L. Yuan, Y. Chen, T. Wang, W. Yu, Y. Shi, Z. Jiang, F. E. Tay, J. Feng, and S. Yan. Tokens-to-token vit: Training vision transformers from scratch 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imagenet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, 2021.</a:t>
            </a:r>
          </a:p>
          <a:p>
            <a:pPr marL="109728" marR="0" lvl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  <a:p>
            <a:pPr marL="109728" marR="0" lvl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 [8] D. Zhou, B. Kang, X. Jin, L. Yang, X. Lian, Z. Jiang, Q. Hou, and J. Feng.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Deepvit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: Towards deeper vision transformer, 2021</a:t>
            </a:r>
          </a:p>
        </p:txBody>
      </p:sp>
    </p:spTree>
    <p:extLst>
      <p:ext uri="{BB962C8B-B14F-4D97-AF65-F5344CB8AC3E}">
        <p14:creationId xmlns:p14="http://schemas.microsoft.com/office/powerpoint/2010/main" val="931489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F9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E7E9AB-7245-6309-9AF2-7F2FFF735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B07B4D6-331B-3B99-8DE6-E8A9BDC53B53}"/>
              </a:ext>
            </a:extLst>
          </p:cNvPr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2CBD198-28F6-BFF9-F63C-C726A2721CB7}"/>
                </a:ext>
              </a:extLst>
            </p:cNvPr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7035C01-1D22-A1DE-6D06-5544EC099FC4}"/>
                </a:ext>
              </a:extLst>
            </p:cNvPr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B661E09-324A-18E8-2A12-BCD111239CED}"/>
              </a:ext>
            </a:extLst>
          </p:cNvPr>
          <p:cNvGrpSpPr/>
          <p:nvPr/>
        </p:nvGrpSpPr>
        <p:grpSpPr>
          <a:xfrm>
            <a:off x="514350" y="485775"/>
            <a:ext cx="6537039" cy="9286429"/>
            <a:chOff x="0" y="0"/>
            <a:chExt cx="1721689" cy="244580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7D8649F-F16B-5648-34FE-398545C18163}"/>
                </a:ext>
              </a:extLst>
            </p:cNvPr>
            <p:cNvSpPr/>
            <p:nvPr/>
          </p:nvSpPr>
          <p:spPr>
            <a:xfrm>
              <a:off x="0" y="0"/>
              <a:ext cx="1721689" cy="2445808"/>
            </a:xfrm>
            <a:custGeom>
              <a:avLst/>
              <a:gdLst/>
              <a:ahLst/>
              <a:cxnLst/>
              <a:rect l="l" t="t" r="r" b="b"/>
              <a:pathLst>
                <a:path w="1721689" h="2445808">
                  <a:moveTo>
                    <a:pt x="0" y="0"/>
                  </a:moveTo>
                  <a:lnTo>
                    <a:pt x="1721689" y="0"/>
                  </a:lnTo>
                  <a:lnTo>
                    <a:pt x="172168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D6E3F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6C7F85A-2039-5392-B0A0-7B15BA28C5E5}"/>
                </a:ext>
              </a:extLst>
            </p:cNvPr>
            <p:cNvSpPr txBox="1"/>
            <p:nvPr/>
          </p:nvSpPr>
          <p:spPr>
            <a:xfrm>
              <a:off x="0" y="-38100"/>
              <a:ext cx="1721689" cy="2483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AACA5DBE-C67C-84E1-1486-1193CA1B8360}"/>
              </a:ext>
            </a:extLst>
          </p:cNvPr>
          <p:cNvSpPr txBox="1"/>
          <p:nvPr/>
        </p:nvSpPr>
        <p:spPr>
          <a:xfrm>
            <a:off x="1249219" y="4471846"/>
            <a:ext cx="5067300" cy="1133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4"/>
              </a:lnSpc>
            </a:pPr>
            <a:r>
              <a:rPr lang="en-US" sz="6995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Conclusion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DE80948-5422-AA5C-76B4-CFF86CD5982A}"/>
              </a:ext>
            </a:extLst>
          </p:cNvPr>
          <p:cNvSpPr txBox="1"/>
          <p:nvPr/>
        </p:nvSpPr>
        <p:spPr>
          <a:xfrm>
            <a:off x="7729248" y="2031708"/>
            <a:ext cx="9530052" cy="616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0375" lvl="1" indent="-290187" algn="l">
              <a:lnSpc>
                <a:spcPts val="4059"/>
              </a:lnSpc>
              <a:buFont typeface="Arial"/>
              <a:buChar char="•"/>
            </a:pPr>
            <a:r>
              <a:rPr lang="en-US" sz="2688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Vision Transformers (ViTs) are utilized in skin cancer classification by first dividing images into fixed-size patches, treating each patch as an individual token. </a:t>
            </a:r>
          </a:p>
          <a:p>
            <a:pPr marL="580375" lvl="1" indent="-290187" algn="l">
              <a:lnSpc>
                <a:spcPts val="4059"/>
              </a:lnSpc>
              <a:buFont typeface="Arial"/>
              <a:buChar char="•"/>
            </a:pPr>
            <a:r>
              <a:rPr lang="en-US" sz="2688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These patches are then linearly embedded into vectors, transforming the image into a sequence of vectors. </a:t>
            </a:r>
          </a:p>
          <a:p>
            <a:pPr marL="580375" lvl="1" indent="-290187" algn="l">
              <a:lnSpc>
                <a:spcPts val="4059"/>
              </a:lnSpc>
              <a:buFont typeface="Arial"/>
              <a:buChar char="•"/>
            </a:pPr>
            <a:r>
              <a:rPr lang="en-US" sz="2688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The self-attention mechanism within the ViT model processes these vectors, capturing the global context and relationships between patches. </a:t>
            </a:r>
          </a:p>
          <a:p>
            <a:pPr marL="580375" lvl="1" indent="-290187" algn="l">
              <a:lnSpc>
                <a:spcPts val="4059"/>
              </a:lnSpc>
              <a:buFont typeface="Arial"/>
              <a:buChar char="•"/>
            </a:pPr>
            <a:r>
              <a:rPr lang="en-US" sz="2688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This approach allows the model to focus on relevant features across the entire image, improving its ability to accurately classify skin moles as benign (non-cancerous) or malignant (cancerous).</a:t>
            </a:r>
          </a:p>
        </p:txBody>
      </p:sp>
    </p:spTree>
    <p:extLst>
      <p:ext uri="{BB962C8B-B14F-4D97-AF65-F5344CB8AC3E}">
        <p14:creationId xmlns:p14="http://schemas.microsoft.com/office/powerpoint/2010/main" val="726993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8D0FA-09C8-794E-1608-3F2D14AFA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A01A97D-C9F0-C6BE-4F5A-1483B3899FD1}"/>
              </a:ext>
            </a:extLst>
          </p:cNvPr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C2DF960-9F1F-35D2-84A8-C50B692607B1}"/>
              </a:ext>
            </a:extLst>
          </p:cNvPr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7EBDFD4-39A5-81E7-AA2C-EAA971B470CB}"/>
              </a:ext>
            </a:extLst>
          </p:cNvPr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0E07E-91F0-6BBD-3EC7-442E5E207DD8}"/>
              </a:ext>
            </a:extLst>
          </p:cNvPr>
          <p:cNvSpPr txBox="1"/>
          <p:nvPr/>
        </p:nvSpPr>
        <p:spPr>
          <a:xfrm>
            <a:off x="8007582" y="4671799"/>
            <a:ext cx="9982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33270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76485" y="1532668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09" y="0"/>
                </a:lnTo>
                <a:lnTo>
                  <a:pt x="414909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9476485" y="3876012"/>
            <a:ext cx="7539863" cy="848360"/>
            <a:chOff x="0" y="0"/>
            <a:chExt cx="10053151" cy="1131147"/>
          </a:xfrm>
        </p:grpSpPr>
        <p:sp>
          <p:nvSpPr>
            <p:cNvPr id="4" name="Freeform 4"/>
            <p:cNvSpPr/>
            <p:nvPr/>
          </p:nvSpPr>
          <p:spPr>
            <a:xfrm>
              <a:off x="0" y="288967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14169" y="-66675"/>
              <a:ext cx="8738982" cy="1197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Preprocess and augment the image dataset for better model training.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76485" y="5657494"/>
            <a:ext cx="7539863" cy="414910"/>
            <a:chOff x="0" y="0"/>
            <a:chExt cx="10053151" cy="5532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14169" y="-50842"/>
              <a:ext cx="8738982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76485" y="7450851"/>
            <a:ext cx="7539863" cy="414910"/>
            <a:chOff x="0" y="0"/>
            <a:chExt cx="10053151" cy="5532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14169" y="-50842"/>
              <a:ext cx="8738982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5296844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flipH="1">
            <a:off x="-4816430" y="-16843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13960430" y="0"/>
                </a:moveTo>
                <a:lnTo>
                  <a:pt x="0" y="0"/>
                </a:lnTo>
                <a:lnTo>
                  <a:pt x="0" y="13960430"/>
                </a:lnTo>
                <a:lnTo>
                  <a:pt x="13960430" y="13960430"/>
                </a:lnTo>
                <a:lnTo>
                  <a:pt x="139604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600934" y="4019884"/>
            <a:ext cx="6186442" cy="2247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1"/>
              </a:lnSpc>
              <a:spcBef>
                <a:spcPct val="0"/>
              </a:spcBef>
            </a:pPr>
            <a:r>
              <a:rPr lang="en-US" sz="6401" b="1" dirty="0">
                <a:solidFill>
                  <a:srgbClr val="153969"/>
                </a:solidFill>
                <a:latin typeface="Helios Bold"/>
                <a:ea typeface="Helios Bold"/>
                <a:cs typeface="Helios Bold"/>
                <a:sym typeface="Helios Bold"/>
              </a:rPr>
              <a:t>The Project Focuses 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91469" y="1341662"/>
            <a:ext cx="6524879" cy="18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Fine-tuning pre-trained ViT models on the Processed Skin Cancer pictures, which includes both benign and malignant skin moles.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91469" y="5514264"/>
            <a:ext cx="7009594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Evaluating the model's effectiveness using metrics like classification accuracy.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91469" y="7296074"/>
            <a:ext cx="6412709" cy="137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Comparing the ViT-based approach with existing methods to highlight potential benefits.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76E7E-DDD5-2C33-7B58-EDADCE838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D893F2A-1CD5-F456-93AD-C76EB92D3CA9}"/>
              </a:ext>
            </a:extLst>
          </p:cNvPr>
          <p:cNvSpPr/>
          <p:nvPr/>
        </p:nvSpPr>
        <p:spPr>
          <a:xfrm>
            <a:off x="0" y="-1475434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E0ED90B-582C-4E7A-87DA-23B278E024E4}"/>
              </a:ext>
            </a:extLst>
          </p:cNvPr>
          <p:cNvGrpSpPr/>
          <p:nvPr/>
        </p:nvGrpSpPr>
        <p:grpSpPr>
          <a:xfrm>
            <a:off x="0" y="0"/>
            <a:ext cx="18288000" cy="2133273"/>
            <a:chOff x="0" y="0"/>
            <a:chExt cx="24384000" cy="2844364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7C69E6EE-BCB5-687C-27F5-8387C4F5A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46489" b="45734"/>
            <a:stretch>
              <a:fillRect/>
            </a:stretch>
          </p:blipFill>
          <p:spPr>
            <a:xfrm>
              <a:off x="0" y="0"/>
              <a:ext cx="24384000" cy="2844364"/>
            </a:xfrm>
            <a:prstGeom prst="rect">
              <a:avLst/>
            </a:prstGeom>
          </p:spPr>
        </p:pic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722A5054-51DB-F0AA-BE0F-3A185D04C6F2}"/>
              </a:ext>
            </a:extLst>
          </p:cNvPr>
          <p:cNvSpPr/>
          <p:nvPr/>
        </p:nvSpPr>
        <p:spPr>
          <a:xfrm>
            <a:off x="9559495" y="2497752"/>
            <a:ext cx="8493947" cy="7343321"/>
          </a:xfrm>
          <a:custGeom>
            <a:avLst/>
            <a:gdLst/>
            <a:ahLst/>
            <a:cxnLst/>
            <a:rect l="l" t="t" r="r" b="b"/>
            <a:pathLst>
              <a:path w="8493947" h="7343321">
                <a:moveTo>
                  <a:pt x="0" y="0"/>
                </a:moveTo>
                <a:lnTo>
                  <a:pt x="8493946" y="0"/>
                </a:lnTo>
                <a:lnTo>
                  <a:pt x="8493946" y="7343321"/>
                </a:lnTo>
                <a:lnTo>
                  <a:pt x="0" y="73433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3355FD7-EBA3-E381-03FF-FB9D9B823EEE}"/>
              </a:ext>
            </a:extLst>
          </p:cNvPr>
          <p:cNvSpPr txBox="1"/>
          <p:nvPr/>
        </p:nvSpPr>
        <p:spPr>
          <a:xfrm>
            <a:off x="737515" y="674426"/>
            <a:ext cx="11948156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 dirty="0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Introduction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E4E7E88-97A7-71E8-456C-6D06B0BBB53E}"/>
              </a:ext>
            </a:extLst>
          </p:cNvPr>
          <p:cNvSpPr txBox="1"/>
          <p:nvPr/>
        </p:nvSpPr>
        <p:spPr>
          <a:xfrm>
            <a:off x="381000" y="2742833"/>
            <a:ext cx="8675186" cy="675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Skin cancer is a prevalent and dangerous disease. Vision Transformers (</a:t>
            </a:r>
            <a:r>
              <a:rPr kumimoji="0" lang="en-IN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ViTs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) capture image context better than CNNs, potentially improving early and accurate diagnosis in medical settings.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This research evaluates Vision Transformers for skin cancer image classification, with a focus on differentiating benign from malignant lesions.</a:t>
            </a:r>
          </a:p>
        </p:txBody>
      </p:sp>
    </p:spTree>
    <p:extLst>
      <p:ext uri="{BB962C8B-B14F-4D97-AF65-F5344CB8AC3E}">
        <p14:creationId xmlns:p14="http://schemas.microsoft.com/office/powerpoint/2010/main" val="277137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0D9DC0-01D0-2CBF-20F7-29722507F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4ED1E3-E671-11B7-10C5-2B8BB6A79CE9}"/>
              </a:ext>
            </a:extLst>
          </p:cNvPr>
          <p:cNvSpPr/>
          <p:nvPr/>
        </p:nvSpPr>
        <p:spPr>
          <a:xfrm>
            <a:off x="9841593" y="2552700"/>
            <a:ext cx="414910" cy="414910"/>
          </a:xfrm>
          <a:custGeom>
            <a:avLst/>
            <a:gdLst/>
            <a:ahLst/>
            <a:cxnLst/>
            <a:rect l="l" t="t" r="r" b="b"/>
            <a:pathLst>
              <a:path w="414910" h="414910">
                <a:moveTo>
                  <a:pt x="0" y="0"/>
                </a:moveTo>
                <a:lnTo>
                  <a:pt x="414909" y="0"/>
                </a:lnTo>
                <a:lnTo>
                  <a:pt x="414909" y="414910"/>
                </a:lnTo>
                <a:lnTo>
                  <a:pt x="0" y="41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2DA8021-9E23-BEBA-F961-8E3B23D7D687}"/>
              </a:ext>
            </a:extLst>
          </p:cNvPr>
          <p:cNvGrpSpPr/>
          <p:nvPr/>
        </p:nvGrpSpPr>
        <p:grpSpPr>
          <a:xfrm>
            <a:off x="9841593" y="4557782"/>
            <a:ext cx="7539863" cy="923330"/>
            <a:chOff x="0" y="179187"/>
            <a:chExt cx="10053151" cy="123110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D27FA18-73CA-5AB0-EE88-A344207B6AED}"/>
                </a:ext>
              </a:extLst>
            </p:cNvPr>
            <p:cNvSpPr/>
            <p:nvPr/>
          </p:nvSpPr>
          <p:spPr>
            <a:xfrm>
              <a:off x="0" y="288967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6DEDDB3-1FAD-5686-4F62-623851082071}"/>
                </a:ext>
              </a:extLst>
            </p:cNvPr>
            <p:cNvSpPr txBox="1"/>
            <p:nvPr/>
          </p:nvSpPr>
          <p:spPr>
            <a:xfrm>
              <a:off x="1314169" y="179187"/>
              <a:ext cx="8738982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To compare Vision Transformers' performance to CNN-based models.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E1D7D52-3BD3-6225-678B-C9FB9A2617FB}"/>
              </a:ext>
            </a:extLst>
          </p:cNvPr>
          <p:cNvGrpSpPr/>
          <p:nvPr/>
        </p:nvGrpSpPr>
        <p:grpSpPr>
          <a:xfrm>
            <a:off x="9841593" y="6677526"/>
            <a:ext cx="7539863" cy="414910"/>
            <a:chOff x="0" y="0"/>
            <a:chExt cx="10053151" cy="55321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08148BC-EDB5-D21E-342E-6CFDA600F367}"/>
                </a:ext>
              </a:extLst>
            </p:cNvPr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2E66BC5-FECC-EB6D-2A3B-8E2F1AAFAA9D}"/>
                </a:ext>
              </a:extLst>
            </p:cNvPr>
            <p:cNvSpPr txBox="1"/>
            <p:nvPr/>
          </p:nvSpPr>
          <p:spPr>
            <a:xfrm>
              <a:off x="1314169" y="-50842"/>
              <a:ext cx="8738982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D1ECA32-D69E-A16D-36F7-38A0DBE8A70A}"/>
              </a:ext>
            </a:extLst>
          </p:cNvPr>
          <p:cNvSpPr/>
          <p:nvPr/>
        </p:nvSpPr>
        <p:spPr>
          <a:xfrm>
            <a:off x="-5296844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C8C30E75-ADA2-6FAF-1497-25F32B438929}"/>
              </a:ext>
            </a:extLst>
          </p:cNvPr>
          <p:cNvSpPr/>
          <p:nvPr/>
        </p:nvSpPr>
        <p:spPr>
          <a:xfrm flipH="1">
            <a:off x="-4816430" y="-16843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13960430" y="0"/>
                </a:moveTo>
                <a:lnTo>
                  <a:pt x="0" y="0"/>
                </a:lnTo>
                <a:lnTo>
                  <a:pt x="0" y="13960430"/>
                </a:lnTo>
                <a:lnTo>
                  <a:pt x="13960430" y="13960430"/>
                </a:lnTo>
                <a:lnTo>
                  <a:pt x="139604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C83A734-E5A7-598D-CCB6-C62E0C84E686}"/>
              </a:ext>
            </a:extLst>
          </p:cNvPr>
          <p:cNvSpPr txBox="1"/>
          <p:nvPr/>
        </p:nvSpPr>
        <p:spPr>
          <a:xfrm>
            <a:off x="1143000" y="4036787"/>
            <a:ext cx="6186442" cy="221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1"/>
              </a:lnSpc>
              <a:spcBef>
                <a:spcPct val="0"/>
              </a:spcBef>
            </a:pPr>
            <a:r>
              <a:rPr lang="en-US" sz="6401" b="1" dirty="0">
                <a:solidFill>
                  <a:srgbClr val="153969"/>
                </a:solidFill>
                <a:latin typeface="Helios Bold"/>
                <a:ea typeface="Helios Bold"/>
                <a:cs typeface="Helios Bold"/>
                <a:sym typeface="Helios Bold"/>
              </a:rPr>
              <a:t>Research</a:t>
            </a:r>
          </a:p>
          <a:p>
            <a:pPr algn="l">
              <a:lnSpc>
                <a:spcPts val="8961"/>
              </a:lnSpc>
              <a:spcBef>
                <a:spcPct val="0"/>
              </a:spcBef>
            </a:pPr>
            <a:r>
              <a:rPr lang="en-US" sz="6401" b="1" dirty="0">
                <a:solidFill>
                  <a:srgbClr val="153969"/>
                </a:solidFill>
                <a:latin typeface="Helios Bold"/>
                <a:ea typeface="Helios Bold"/>
                <a:cs typeface="Helios Bold"/>
                <a:sym typeface="Helios Bold"/>
              </a:rPr>
              <a:t>Objectives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A61B2D8-D666-A40A-04A2-E48AB4501836}"/>
              </a:ext>
            </a:extLst>
          </p:cNvPr>
          <p:cNvSpPr txBox="1"/>
          <p:nvPr/>
        </p:nvSpPr>
        <p:spPr>
          <a:xfrm>
            <a:off x="10856577" y="2490230"/>
            <a:ext cx="6524879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To evaluate Vision Transformers for classifying benign and malignant skin lesions.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7D6772F-A8BE-C509-7EF9-7A0739170369}"/>
              </a:ext>
            </a:extLst>
          </p:cNvPr>
          <p:cNvSpPr txBox="1"/>
          <p:nvPr/>
        </p:nvSpPr>
        <p:spPr>
          <a:xfrm>
            <a:off x="10856577" y="6623043"/>
            <a:ext cx="7009594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To assess data augmentation's impact on model accuracy.</a:t>
            </a:r>
          </a:p>
        </p:txBody>
      </p:sp>
    </p:spTree>
    <p:extLst>
      <p:ext uri="{BB962C8B-B14F-4D97-AF65-F5344CB8AC3E}">
        <p14:creationId xmlns:p14="http://schemas.microsoft.com/office/powerpoint/2010/main" val="619814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02421-334B-067A-26BA-7FBE4C2A5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35307FA-23EB-30EE-6FAD-E9C02DE7DFB8}"/>
              </a:ext>
            </a:extLst>
          </p:cNvPr>
          <p:cNvSpPr/>
          <p:nvPr/>
        </p:nvSpPr>
        <p:spPr>
          <a:xfrm>
            <a:off x="0" y="-1475434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AD7FA6A-4576-B7D1-770A-BCA299F27766}"/>
              </a:ext>
            </a:extLst>
          </p:cNvPr>
          <p:cNvGrpSpPr/>
          <p:nvPr/>
        </p:nvGrpSpPr>
        <p:grpSpPr>
          <a:xfrm>
            <a:off x="0" y="0"/>
            <a:ext cx="18288000" cy="2133273"/>
            <a:chOff x="0" y="0"/>
            <a:chExt cx="24384000" cy="2844364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E8516910-DC5F-EE88-1423-34CA1D372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46489" b="45734"/>
            <a:stretch>
              <a:fillRect/>
            </a:stretch>
          </p:blipFill>
          <p:spPr>
            <a:xfrm>
              <a:off x="0" y="0"/>
              <a:ext cx="24384000" cy="2844364"/>
            </a:xfrm>
            <a:prstGeom prst="rect">
              <a:avLst/>
            </a:prstGeom>
          </p:spPr>
        </p:pic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79E2AA9-CB6A-3EAE-BB4E-C984E577E521}"/>
              </a:ext>
            </a:extLst>
          </p:cNvPr>
          <p:cNvSpPr/>
          <p:nvPr/>
        </p:nvSpPr>
        <p:spPr>
          <a:xfrm>
            <a:off x="9559495" y="2497752"/>
            <a:ext cx="8493947" cy="7343321"/>
          </a:xfrm>
          <a:custGeom>
            <a:avLst/>
            <a:gdLst/>
            <a:ahLst/>
            <a:cxnLst/>
            <a:rect l="l" t="t" r="r" b="b"/>
            <a:pathLst>
              <a:path w="8493947" h="7343321">
                <a:moveTo>
                  <a:pt x="0" y="0"/>
                </a:moveTo>
                <a:lnTo>
                  <a:pt x="8493946" y="0"/>
                </a:lnTo>
                <a:lnTo>
                  <a:pt x="8493946" y="7343321"/>
                </a:lnTo>
                <a:lnTo>
                  <a:pt x="0" y="73433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6CBBC96-2DE2-275A-69E5-544246AB0CEA}"/>
              </a:ext>
            </a:extLst>
          </p:cNvPr>
          <p:cNvSpPr txBox="1"/>
          <p:nvPr/>
        </p:nvSpPr>
        <p:spPr>
          <a:xfrm>
            <a:off x="737514" y="674426"/>
            <a:ext cx="14502485" cy="1144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 dirty="0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Proposed System Introduction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7BDAEF4-4F92-6AE6-3522-DFBF7FF8A43B}"/>
              </a:ext>
            </a:extLst>
          </p:cNvPr>
          <p:cNvSpPr txBox="1"/>
          <p:nvPr/>
        </p:nvSpPr>
        <p:spPr>
          <a:xfrm>
            <a:off x="468814" y="3295548"/>
            <a:ext cx="8675186" cy="5747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The system uses Vision Transformers, trained on skin lesion images. Data augmentation techniques improve the model's robustness and generalization, allowing it to differentiate between benign and malignant lesions.</a:t>
            </a:r>
          </a:p>
        </p:txBody>
      </p:sp>
    </p:spTree>
    <p:extLst>
      <p:ext uri="{BB962C8B-B14F-4D97-AF65-F5344CB8AC3E}">
        <p14:creationId xmlns:p14="http://schemas.microsoft.com/office/powerpoint/2010/main" val="1107335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7493B-B48A-B930-7187-EB19BC17E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25EDB7-6E8A-B10B-9AAB-293611191496}"/>
              </a:ext>
            </a:extLst>
          </p:cNvPr>
          <p:cNvSpPr/>
          <p:nvPr/>
        </p:nvSpPr>
        <p:spPr>
          <a:xfrm>
            <a:off x="0" y="-1475434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1E4D242-811D-E4FD-24DA-7360778D21B3}"/>
              </a:ext>
            </a:extLst>
          </p:cNvPr>
          <p:cNvGrpSpPr/>
          <p:nvPr/>
        </p:nvGrpSpPr>
        <p:grpSpPr>
          <a:xfrm>
            <a:off x="0" y="0"/>
            <a:ext cx="18288000" cy="2133273"/>
            <a:chOff x="0" y="0"/>
            <a:chExt cx="24384000" cy="2844364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170CBC1F-AC2D-D7A0-7669-8F22AADE4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46489" b="45734"/>
            <a:stretch>
              <a:fillRect/>
            </a:stretch>
          </p:blipFill>
          <p:spPr>
            <a:xfrm>
              <a:off x="0" y="0"/>
              <a:ext cx="24384000" cy="2844364"/>
            </a:xfrm>
            <a:prstGeom prst="rect">
              <a:avLst/>
            </a:prstGeom>
          </p:spPr>
        </p:pic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3E60EF26-D1E4-6A13-322F-8D22BAB9553A}"/>
              </a:ext>
            </a:extLst>
          </p:cNvPr>
          <p:cNvSpPr txBox="1"/>
          <p:nvPr/>
        </p:nvSpPr>
        <p:spPr>
          <a:xfrm>
            <a:off x="737514" y="674426"/>
            <a:ext cx="14502485" cy="1144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 dirty="0">
                <a:solidFill>
                  <a:srgbClr val="F4F4F4"/>
                </a:solidFill>
                <a:latin typeface="Klein Bold"/>
                <a:ea typeface="Klein Bold"/>
                <a:cs typeface="Klein Bold"/>
                <a:sym typeface="Klein Bold"/>
              </a:rPr>
              <a:t>Proposed System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16C104-CA60-B7BC-2032-2CB376524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08707"/>
            <a:ext cx="18288000" cy="49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06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F9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BC1EF5-A52C-5B03-93A2-5F10C8FA3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F848AD0-484A-6ED2-DADF-49DEE52BF422}"/>
              </a:ext>
            </a:extLst>
          </p:cNvPr>
          <p:cNvGrpSpPr/>
          <p:nvPr/>
        </p:nvGrpSpPr>
        <p:grpSpPr>
          <a:xfrm>
            <a:off x="514350" y="304949"/>
            <a:ext cx="17259300" cy="9467256"/>
            <a:chOff x="0" y="-47625"/>
            <a:chExt cx="4545659" cy="24934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C971EC4-3EB3-55C0-2449-B81DE91BCCE9}"/>
                </a:ext>
              </a:extLst>
            </p:cNvPr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DBB7B0A-9B06-79ED-4AC5-DFA2FC9AE55A}"/>
                </a:ext>
              </a:extLst>
            </p:cNvPr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AD975F9-324E-6534-33CA-9212BCF67E24}"/>
              </a:ext>
            </a:extLst>
          </p:cNvPr>
          <p:cNvGrpSpPr/>
          <p:nvPr/>
        </p:nvGrpSpPr>
        <p:grpSpPr>
          <a:xfrm>
            <a:off x="514350" y="485775"/>
            <a:ext cx="6537039" cy="9286429"/>
            <a:chOff x="0" y="0"/>
            <a:chExt cx="1721689" cy="244580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E7A6CCD-06B6-4EFC-9AF3-E770756FD275}"/>
                </a:ext>
              </a:extLst>
            </p:cNvPr>
            <p:cNvSpPr/>
            <p:nvPr/>
          </p:nvSpPr>
          <p:spPr>
            <a:xfrm>
              <a:off x="0" y="0"/>
              <a:ext cx="1721689" cy="2445808"/>
            </a:xfrm>
            <a:custGeom>
              <a:avLst/>
              <a:gdLst/>
              <a:ahLst/>
              <a:cxnLst/>
              <a:rect l="l" t="t" r="r" b="b"/>
              <a:pathLst>
                <a:path w="1721689" h="2445808">
                  <a:moveTo>
                    <a:pt x="0" y="0"/>
                  </a:moveTo>
                  <a:lnTo>
                    <a:pt x="1721689" y="0"/>
                  </a:lnTo>
                  <a:lnTo>
                    <a:pt x="172168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D6E3F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D72F472-F76F-8B6E-188C-EB1F898EF4E0}"/>
                </a:ext>
              </a:extLst>
            </p:cNvPr>
            <p:cNvSpPr txBox="1"/>
            <p:nvPr/>
          </p:nvSpPr>
          <p:spPr>
            <a:xfrm>
              <a:off x="0" y="-38100"/>
              <a:ext cx="1721689" cy="2483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31C5FF85-11F5-966F-9D1C-7C66E270B454}"/>
              </a:ext>
            </a:extLst>
          </p:cNvPr>
          <p:cNvSpPr txBox="1"/>
          <p:nvPr/>
        </p:nvSpPr>
        <p:spPr>
          <a:xfrm>
            <a:off x="1155828" y="3385006"/>
            <a:ext cx="5676900" cy="351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4"/>
              </a:lnSpc>
            </a:pPr>
            <a:r>
              <a:rPr lang="en-US" sz="8000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State</a:t>
            </a:r>
          </a:p>
          <a:p>
            <a:pPr algn="l">
              <a:lnSpc>
                <a:spcPts val="9094"/>
              </a:lnSpc>
            </a:pPr>
            <a:r>
              <a:rPr lang="en-US" sz="8000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Transition</a:t>
            </a:r>
          </a:p>
          <a:p>
            <a:pPr algn="l">
              <a:lnSpc>
                <a:spcPts val="9094"/>
              </a:lnSpc>
            </a:pPr>
            <a:r>
              <a:rPr lang="en-US" sz="8000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Diagram</a:t>
            </a:r>
          </a:p>
        </p:txBody>
      </p:sp>
      <p:pic>
        <p:nvPicPr>
          <p:cNvPr id="1026" name="Picture 2" descr="PlantUML diagram">
            <a:extLst>
              <a:ext uri="{FF2B5EF4-FFF2-40B4-BE49-F238E27FC236}">
                <a16:creationId xmlns:a16="http://schemas.microsoft.com/office/drawing/2014/main" id="{FB18E206-4576-E2F4-80C9-CA6BBB270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317" y="652239"/>
            <a:ext cx="3762405" cy="895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588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BD387-7560-C67E-8706-7243AAED2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38D46AA-89B7-2FA3-A40F-77CE2218A4F6}"/>
              </a:ext>
            </a:extLst>
          </p:cNvPr>
          <p:cNvGrpSpPr/>
          <p:nvPr/>
        </p:nvGrpSpPr>
        <p:grpSpPr>
          <a:xfrm>
            <a:off x="9841593" y="2190835"/>
            <a:ext cx="7539863" cy="461666"/>
            <a:chOff x="0" y="257796"/>
            <a:chExt cx="10053151" cy="61555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D7B82B2-299D-0BA6-003E-EF7642B2307D}"/>
                </a:ext>
              </a:extLst>
            </p:cNvPr>
            <p:cNvSpPr/>
            <p:nvPr/>
          </p:nvSpPr>
          <p:spPr>
            <a:xfrm>
              <a:off x="0" y="288967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3F9E8EB-326A-0320-2E43-962441F4F659}"/>
                </a:ext>
              </a:extLst>
            </p:cNvPr>
            <p:cNvSpPr txBox="1"/>
            <p:nvPr/>
          </p:nvSpPr>
          <p:spPr>
            <a:xfrm>
              <a:off x="1314169" y="257796"/>
              <a:ext cx="8738982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Data Collection and Preparation</a:t>
              </a:r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DC6D557D-BC0C-E137-4D86-8325778F0C44}"/>
              </a:ext>
            </a:extLst>
          </p:cNvPr>
          <p:cNvSpPr/>
          <p:nvPr/>
        </p:nvSpPr>
        <p:spPr>
          <a:xfrm>
            <a:off x="-5296844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A8551BA-A8CA-376D-A339-720F291CD782}"/>
              </a:ext>
            </a:extLst>
          </p:cNvPr>
          <p:cNvSpPr/>
          <p:nvPr/>
        </p:nvSpPr>
        <p:spPr>
          <a:xfrm flipH="1">
            <a:off x="-4718911" y="-1753951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13960430" y="0"/>
                </a:moveTo>
                <a:lnTo>
                  <a:pt x="0" y="0"/>
                </a:lnTo>
                <a:lnTo>
                  <a:pt x="0" y="13960430"/>
                </a:lnTo>
                <a:lnTo>
                  <a:pt x="13960430" y="13960430"/>
                </a:lnTo>
                <a:lnTo>
                  <a:pt x="139604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IN" dirty="0" err="1"/>
              <a:t>az</a:t>
            </a:r>
            <a:endParaRPr lang="en-IN" dirty="0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7F8E634-F3AD-058C-AD74-F8CDADF657B3}"/>
              </a:ext>
            </a:extLst>
          </p:cNvPr>
          <p:cNvSpPr txBox="1"/>
          <p:nvPr/>
        </p:nvSpPr>
        <p:spPr>
          <a:xfrm>
            <a:off x="906544" y="4557782"/>
            <a:ext cx="6186442" cy="105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1"/>
              </a:lnSpc>
              <a:spcBef>
                <a:spcPct val="0"/>
              </a:spcBef>
            </a:pPr>
            <a:r>
              <a:rPr lang="en-US" sz="6401" b="1" dirty="0">
                <a:solidFill>
                  <a:srgbClr val="153969"/>
                </a:solidFill>
                <a:latin typeface="Helios Bold"/>
                <a:ea typeface="Helios Bold"/>
                <a:cs typeface="Helios Bold"/>
                <a:sym typeface="Helios Bold"/>
              </a:rPr>
              <a:t>List of Modules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24213867-0BCF-2E8F-5058-1390BA86CF1E}"/>
              </a:ext>
            </a:extLst>
          </p:cNvPr>
          <p:cNvGrpSpPr/>
          <p:nvPr/>
        </p:nvGrpSpPr>
        <p:grpSpPr>
          <a:xfrm>
            <a:off x="9841593" y="4783846"/>
            <a:ext cx="7539863" cy="461666"/>
            <a:chOff x="0" y="257796"/>
            <a:chExt cx="10053151" cy="615554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E6E1792F-307D-61D8-8C9D-0B8ADCFBF1B2}"/>
                </a:ext>
              </a:extLst>
            </p:cNvPr>
            <p:cNvSpPr/>
            <p:nvPr/>
          </p:nvSpPr>
          <p:spPr>
            <a:xfrm>
              <a:off x="0" y="288967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D8659379-0CB7-160A-BE85-000C0174A6DC}"/>
                </a:ext>
              </a:extLst>
            </p:cNvPr>
            <p:cNvSpPr txBox="1"/>
            <p:nvPr/>
          </p:nvSpPr>
          <p:spPr>
            <a:xfrm>
              <a:off x="1314169" y="257796"/>
              <a:ext cx="8738982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Model Selection</a:t>
              </a:r>
            </a:p>
          </p:txBody>
        </p:sp>
      </p:grpSp>
      <p:grpSp>
        <p:nvGrpSpPr>
          <p:cNvPr id="17" name="Group 3">
            <a:extLst>
              <a:ext uri="{FF2B5EF4-FFF2-40B4-BE49-F238E27FC236}">
                <a16:creationId xmlns:a16="http://schemas.microsoft.com/office/drawing/2014/main" id="{C990A607-4B5B-7301-B821-63EB071E70C3}"/>
              </a:ext>
            </a:extLst>
          </p:cNvPr>
          <p:cNvGrpSpPr/>
          <p:nvPr/>
        </p:nvGrpSpPr>
        <p:grpSpPr>
          <a:xfrm>
            <a:off x="9841593" y="3443910"/>
            <a:ext cx="7541511" cy="461666"/>
            <a:chOff x="0" y="250704"/>
            <a:chExt cx="10055349" cy="615554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36EF27E1-4BE0-9352-D266-C060B1487D39}"/>
                </a:ext>
              </a:extLst>
            </p:cNvPr>
            <p:cNvSpPr/>
            <p:nvPr/>
          </p:nvSpPr>
          <p:spPr>
            <a:xfrm>
              <a:off x="0" y="288967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E51845F7-1A76-37B6-05FC-156B935649C2}"/>
                </a:ext>
              </a:extLst>
            </p:cNvPr>
            <p:cNvSpPr txBox="1"/>
            <p:nvPr/>
          </p:nvSpPr>
          <p:spPr>
            <a:xfrm>
              <a:off x="1316367" y="250704"/>
              <a:ext cx="8738982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Data Augmentation</a:t>
              </a:r>
            </a:p>
          </p:txBody>
        </p:sp>
      </p:grpSp>
      <p:grpSp>
        <p:nvGrpSpPr>
          <p:cNvPr id="20" name="Group 3">
            <a:extLst>
              <a:ext uri="{FF2B5EF4-FFF2-40B4-BE49-F238E27FC236}">
                <a16:creationId xmlns:a16="http://schemas.microsoft.com/office/drawing/2014/main" id="{DB07B6F4-3A36-7231-A0D5-65853E18912F}"/>
              </a:ext>
            </a:extLst>
          </p:cNvPr>
          <p:cNvGrpSpPr/>
          <p:nvPr/>
        </p:nvGrpSpPr>
        <p:grpSpPr>
          <a:xfrm>
            <a:off x="9841593" y="6118463"/>
            <a:ext cx="7539863" cy="461666"/>
            <a:chOff x="0" y="257796"/>
            <a:chExt cx="10053151" cy="615554"/>
          </a:xfrm>
        </p:grpSpPr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CD2481AA-628B-F0F3-366D-8A34FFB54C8E}"/>
                </a:ext>
              </a:extLst>
            </p:cNvPr>
            <p:cNvSpPr/>
            <p:nvPr/>
          </p:nvSpPr>
          <p:spPr>
            <a:xfrm>
              <a:off x="0" y="288967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1F37D130-342B-0182-84ED-ACC37F2C9CFB}"/>
                </a:ext>
              </a:extLst>
            </p:cNvPr>
            <p:cNvSpPr txBox="1"/>
            <p:nvPr/>
          </p:nvSpPr>
          <p:spPr>
            <a:xfrm>
              <a:off x="1314169" y="257796"/>
              <a:ext cx="8738982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Training and Evaluation</a:t>
              </a:r>
            </a:p>
          </p:txBody>
        </p:sp>
      </p:grpSp>
      <p:grpSp>
        <p:nvGrpSpPr>
          <p:cNvPr id="23" name="Group 3">
            <a:extLst>
              <a:ext uri="{FF2B5EF4-FFF2-40B4-BE49-F238E27FC236}">
                <a16:creationId xmlns:a16="http://schemas.microsoft.com/office/drawing/2014/main" id="{67582A70-E4A3-7090-8244-12CB011E06F9}"/>
              </a:ext>
            </a:extLst>
          </p:cNvPr>
          <p:cNvGrpSpPr/>
          <p:nvPr/>
        </p:nvGrpSpPr>
        <p:grpSpPr>
          <a:xfrm>
            <a:off x="9841593" y="7458399"/>
            <a:ext cx="7539863" cy="461666"/>
            <a:chOff x="0" y="264888"/>
            <a:chExt cx="10053151" cy="615554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D9C52B49-A90F-EEE9-D0E7-7CD25F3A17CF}"/>
                </a:ext>
              </a:extLst>
            </p:cNvPr>
            <p:cNvSpPr/>
            <p:nvPr/>
          </p:nvSpPr>
          <p:spPr>
            <a:xfrm>
              <a:off x="0" y="288967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ED831DAE-AD80-A879-E364-B711BF30B551}"/>
                </a:ext>
              </a:extLst>
            </p:cNvPr>
            <p:cNvSpPr txBox="1"/>
            <p:nvPr/>
          </p:nvSpPr>
          <p:spPr>
            <a:xfrm>
              <a:off x="1314169" y="264888"/>
              <a:ext cx="8738982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Interpretation of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3650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1247</Words>
  <Application>Microsoft Office PowerPoint</Application>
  <PresentationFormat>Custom</PresentationFormat>
  <Paragraphs>110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Wingdings 3</vt:lpstr>
      <vt:lpstr>Arial</vt:lpstr>
      <vt:lpstr>Calibri</vt:lpstr>
      <vt:lpstr>Klein Bold</vt:lpstr>
      <vt:lpstr>Helios Bold</vt:lpstr>
      <vt:lpstr>Helios</vt:lpstr>
      <vt:lpstr>Lucida Sans Unicode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Profile Presentation</dc:title>
  <cp:lastModifiedBy>Manav Garg</cp:lastModifiedBy>
  <cp:revision>36</cp:revision>
  <dcterms:created xsi:type="dcterms:W3CDTF">2006-08-16T00:00:00Z</dcterms:created>
  <dcterms:modified xsi:type="dcterms:W3CDTF">2024-12-13T01:11:37Z</dcterms:modified>
  <dc:identifier>DAGPzgCwjNE</dc:identifier>
</cp:coreProperties>
</file>